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Titillium Web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TitilliumWeb-bold.fntdata"/><Relationship Id="rId30" Type="http://schemas.openxmlformats.org/officeDocument/2006/relationships/font" Target="fonts/TitilliumWeb-regular.fntdata"/><Relationship Id="rId11" Type="http://schemas.openxmlformats.org/officeDocument/2006/relationships/slide" Target="slides/slide5.xml"/><Relationship Id="rId33" Type="http://schemas.openxmlformats.org/officeDocument/2006/relationships/font" Target="fonts/TitilliumWeb-boldItalic.fntdata"/><Relationship Id="rId10" Type="http://schemas.openxmlformats.org/officeDocument/2006/relationships/slide" Target="slides/slide4.xml"/><Relationship Id="rId32" Type="http://schemas.openxmlformats.org/officeDocument/2006/relationships/font" Target="fonts/TitilliumWeb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d17e43c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d17e43c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779d0178b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779d0178b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3779d0178b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3779d0178b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779d0178b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779d0178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779d0178b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779d0178b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3779d0178b_4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3779d0178b_4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779d0178b_4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3779d0178b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3779d0178b_4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3779d0178b_4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779d0178b_4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3779d0178b_4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779d0178b_4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3779d0178b_4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3779d0178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3779d0178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d17e43cd4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d17e43cd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3779d0178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3779d0178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779d0178b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779d0178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779d0178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3779d0178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ed17e43cd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ed17e43cd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19af954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19af954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779d017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3779d017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3779d0178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3779d0178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19af9543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19af9543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4b770efa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34b770efa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4b770ef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34b770ef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4b770efa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34b770efa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" name="Google Shape;84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12237227" cy="47657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rive.google.com/drive/u/1/folders/1c_6PcvXdHFxkxYzKSXjpQs60K_g2mg5b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/>
          <p:nvPr/>
        </p:nvSpPr>
        <p:spPr>
          <a:xfrm flipH="1" rot="10800000">
            <a:off x="5058600" y="2978425"/>
            <a:ext cx="4089300" cy="2163300"/>
          </a:xfrm>
          <a:prstGeom prst="rtTriangle">
            <a:avLst/>
          </a:prstGeom>
          <a:solidFill>
            <a:srgbClr val="C9292B"/>
          </a:solidFill>
          <a:ln cap="flat" cmpd="sng" w="19050">
            <a:solidFill>
              <a:srgbClr val="C9292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5"/>
          <p:cNvSpPr/>
          <p:nvPr/>
        </p:nvSpPr>
        <p:spPr>
          <a:xfrm>
            <a:off x="0" y="-75"/>
            <a:ext cx="5058600" cy="5143500"/>
          </a:xfrm>
          <a:prstGeom prst="rect">
            <a:avLst/>
          </a:prstGeom>
          <a:solidFill>
            <a:srgbClr val="C929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5"/>
          <p:cNvSpPr/>
          <p:nvPr/>
        </p:nvSpPr>
        <p:spPr>
          <a:xfrm>
            <a:off x="4085400" y="-75"/>
            <a:ext cx="5058600" cy="2978400"/>
          </a:xfrm>
          <a:prstGeom prst="rect">
            <a:avLst/>
          </a:prstGeom>
          <a:solidFill>
            <a:srgbClr val="C929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5"/>
          <p:cNvPicPr preferRelativeResize="0"/>
          <p:nvPr/>
        </p:nvPicPr>
        <p:blipFill rotWithShape="1">
          <a:blip r:embed="rId3">
            <a:alphaModFix/>
          </a:blip>
          <a:srcRect b="0" l="0" r="19929" t="46489"/>
          <a:stretch/>
        </p:blipFill>
        <p:spPr>
          <a:xfrm flipH="1">
            <a:off x="0" y="-75"/>
            <a:ext cx="7471150" cy="4917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5"/>
          <p:cNvSpPr txBox="1"/>
          <p:nvPr/>
        </p:nvSpPr>
        <p:spPr>
          <a:xfrm>
            <a:off x="464600" y="1895386"/>
            <a:ext cx="6456000" cy="18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Team Instinct</a:t>
            </a:r>
            <a:endParaRPr b="1" sz="35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Showcase</a:t>
            </a:r>
            <a:endParaRPr b="1" sz="35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2022-06-25</a:t>
            </a: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4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AGENT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57" name="Google Shape;157;p34"/>
          <p:cNvSpPr txBox="1"/>
          <p:nvPr/>
        </p:nvSpPr>
        <p:spPr>
          <a:xfrm>
            <a:off x="304800" y="1521325"/>
            <a:ext cx="79899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Amongst top selling 100 retail, 8 of the retails have no other retail point within 500 meters radius.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Recommendation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for these retails are: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These retails deal with a lot of customers, hence, good medium to market new/other products/services.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○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New retailers around these retails can be introduced.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5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AGENT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63" name="Google Shape;16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8199" y="576950"/>
            <a:ext cx="5220049" cy="441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6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AGENT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69" name="Google Shape;169;p36"/>
          <p:cNvSpPr txBox="1"/>
          <p:nvPr/>
        </p:nvSpPr>
        <p:spPr>
          <a:xfrm>
            <a:off x="304800" y="1213775"/>
            <a:ext cx="86673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There are 54099 geo-blocks with 89610 retail.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70" name="Google Shape;1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363" y="2048802"/>
            <a:ext cx="5540176" cy="288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7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AGENT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76" name="Google Shape;176;p37"/>
          <p:cNvSpPr txBox="1"/>
          <p:nvPr/>
        </p:nvSpPr>
        <p:spPr>
          <a:xfrm>
            <a:off x="304800" y="1553150"/>
            <a:ext cx="36510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 the next 10 retailer deployment, the zones having good sales but low agents should be considered.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77" name="Google Shape;17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4775" y="152400"/>
            <a:ext cx="360500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8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83" name="Google Shape;183;p38"/>
          <p:cNvSpPr txBox="1"/>
          <p:nvPr/>
        </p:nvSpPr>
        <p:spPr>
          <a:xfrm>
            <a:off x="304800" y="1553150"/>
            <a:ext cx="85293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Next Week’s Daily Total Sale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Training dataset: DOD total sale.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seasonal decomposition shows a multiplicative nature.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Has trend component, seasonality component.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model trained is a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 ARIMA(0, 1, 0) with a constant.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9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ARIMA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89" name="Google Shape;18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026" y="1177175"/>
            <a:ext cx="7643501" cy="3771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0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95" name="Google Shape;195;p40"/>
          <p:cNvSpPr txBox="1"/>
          <p:nvPr/>
        </p:nvSpPr>
        <p:spPr>
          <a:xfrm>
            <a:off x="304800" y="1553150"/>
            <a:ext cx="85293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 Next Day's Sales for Each Retail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itting an individual model for each of the retails is not a scalable solution.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One single time series model won’t be able to generalize well.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we thought of attacking the problem by looking at the data in a tabular form.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1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01" name="Google Shape;201;p41"/>
          <p:cNvSpPr txBox="1"/>
          <p:nvPr/>
        </p:nvSpPr>
        <p:spPr>
          <a:xfrm>
            <a:off x="304800" y="1638000"/>
            <a:ext cx="82218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Features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</a:t>
            </a: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ay of Week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- 0,1,2,3,4,5,6,7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No of Neighbor Retails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Retail points within 500m radius.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Distinct Products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Distinct products/services the retailer has.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Distinct Product Value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Monetary value of distinct products.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Previous 5 Weekdays Sales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</a:t>
            </a: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E.g., for predicting this Tuesday's sales for a retailer we consider previous 5 Tuesday's data.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District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2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07" name="Google Shape;207;p42"/>
          <p:cNvSpPr txBox="1"/>
          <p:nvPr/>
        </p:nvSpPr>
        <p:spPr>
          <a:xfrm>
            <a:off x="304800" y="1553150"/>
            <a:ext cx="8529300" cy="32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Modelling &amp; Evaluation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Initially, we used rolling average of the previous 5 weekdays sales values to establish a baseline of the model's accuracy. We got an MAE of ~230.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With the newly engineered featured, feature preprocessing,  a hypertuned XGBoost regressor trained on 80% of the training set, we obtained an MAE of around ~110.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3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Seasonality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13" name="Google Shape;213;p43"/>
          <p:cNvSpPr txBox="1"/>
          <p:nvPr/>
        </p:nvSpPr>
        <p:spPr>
          <a:xfrm>
            <a:off x="304800" y="1521325"/>
            <a:ext cx="79899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During winter season the peak hour is between 6PM and 7PM.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During summer the peak hour shifts to 7PM upto 8PM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During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month of Ramadan we can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notice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a sharp decline in transactions during Iftar hour 6PM to 6:59PM.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Lockdown and Covid restrictions can impact the volume of transactions negatively.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total number of transactions fell during Ramadan has stayed the same until now, this could be due to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inflation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New product for price sensitive users.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AGENDA</a:t>
            </a:r>
            <a:endParaRPr b="1"/>
          </a:p>
        </p:txBody>
      </p:sp>
      <p:sp>
        <p:nvSpPr>
          <p:cNvPr id="110" name="Google Shape;110;p26"/>
          <p:cNvSpPr txBox="1"/>
          <p:nvPr/>
        </p:nvSpPr>
        <p:spPr>
          <a:xfrm>
            <a:off x="2250900" y="1322775"/>
            <a:ext cx="46422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Model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Travelers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Forecasting and Retail Agents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Billboard Pitch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AutoNum type="arabicPeriod"/>
            </a:pPr>
            <a:r>
              <a:rPr b="1"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Seasonality</a:t>
            </a:r>
            <a:endParaRPr b="1"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4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Billboarding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19" name="Google Shape;219;p44"/>
          <p:cNvSpPr txBox="1"/>
          <p:nvPr/>
        </p:nvSpPr>
        <p:spPr>
          <a:xfrm>
            <a:off x="304800" y="1521325"/>
            <a:ext cx="79899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Top 2 most popular products are Product 16 and Product 17 with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~8.8 million and ~8.6 million transactions respectively</a:t>
            </a:r>
            <a:b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16 has high density in Dhaka and  Chittagong.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17 is more spread out across the country.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5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Billboarding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25" name="Google Shape;225;p45"/>
          <p:cNvPicPr preferRelativeResize="0"/>
          <p:nvPr/>
        </p:nvPicPr>
        <p:blipFill rotWithShape="1">
          <a:blip r:embed="rId3">
            <a:alphaModFix/>
          </a:blip>
          <a:srcRect b="12111" l="0" r="26653" t="0"/>
          <a:stretch/>
        </p:blipFill>
        <p:spPr>
          <a:xfrm>
            <a:off x="1898045" y="304800"/>
            <a:ext cx="551028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5"/>
          <p:cNvSpPr txBox="1"/>
          <p:nvPr/>
        </p:nvSpPr>
        <p:spPr>
          <a:xfrm>
            <a:off x="7247400" y="1116575"/>
            <a:ext cx="18966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Legend: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2000"/>
              <a:buFont typeface="Titillium Web"/>
              <a:buChar char="-"/>
            </a:pPr>
            <a:r>
              <a:rPr lang="en" sz="2000">
                <a:solidFill>
                  <a:srgbClr val="3D85C6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16</a:t>
            </a:r>
            <a:endParaRPr sz="2000">
              <a:solidFill>
                <a:srgbClr val="3D85C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2000"/>
              <a:buFont typeface="Titillium Web"/>
              <a:buChar char="-"/>
            </a:pPr>
            <a:r>
              <a:rPr lang="en" sz="2000">
                <a:solidFill>
                  <a:srgbClr val="BF9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17</a:t>
            </a:r>
            <a:endParaRPr sz="2000">
              <a:solidFill>
                <a:srgbClr val="BF9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6"/>
          <p:cNvSpPr txBox="1"/>
          <p:nvPr/>
        </p:nvSpPr>
        <p:spPr>
          <a:xfrm>
            <a:off x="187300" y="2017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Billboarding</a:t>
            </a:r>
            <a:endParaRPr/>
          </a:p>
        </p:txBody>
      </p:sp>
      <p:sp>
        <p:nvSpPr>
          <p:cNvPr id="232" name="Google Shape;232;p46"/>
          <p:cNvSpPr txBox="1"/>
          <p:nvPr/>
        </p:nvSpPr>
        <p:spPr>
          <a:xfrm>
            <a:off x="304800" y="1348425"/>
            <a:ext cx="79899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16 is probably send cash or digital payment feature, hence its more prevalent in developed cities with more outflow of cash or high digitization.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 17 might be a cash out feature.</a:t>
            </a:r>
            <a:b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However product 16 is </a:t>
            </a: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market saturated in Dhaka and Chittagong but has a low entry barrier (Price 19 Taka)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We can use product 16 in billboards where cities can be more Dhaka like. Hence we propose Khulna which has the 3rd highest economy.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"/>
          <p:cNvSpPr txBox="1"/>
          <p:nvPr/>
        </p:nvSpPr>
        <p:spPr>
          <a:xfrm>
            <a:off x="3154800" y="2296350"/>
            <a:ext cx="28344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THANK YOU</a:t>
            </a:r>
            <a:endParaRPr b="1" sz="2400"/>
          </a:p>
        </p:txBody>
      </p:sp>
      <p:sp>
        <p:nvSpPr>
          <p:cNvPr id="238" name="Google Shape;238;p47"/>
          <p:cNvSpPr txBox="1"/>
          <p:nvPr/>
        </p:nvSpPr>
        <p:spPr>
          <a:xfrm>
            <a:off x="847200" y="3475050"/>
            <a:ext cx="74496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All our supplementary resources are available </a:t>
            </a:r>
            <a:r>
              <a:rPr b="1" lang="en" sz="2400" u="sng">
                <a:solidFill>
                  <a:schemeClr val="hlink"/>
                </a:solidFill>
                <a:hlinkClick r:id="rId3"/>
              </a:rPr>
              <a:t>here</a:t>
            </a:r>
            <a:endParaRPr b="1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MODEL</a:t>
            </a:r>
            <a:endParaRPr b="1"/>
          </a:p>
        </p:txBody>
      </p:sp>
      <p:sp>
        <p:nvSpPr>
          <p:cNvPr id="116" name="Google Shape;116;p27"/>
          <p:cNvSpPr txBox="1"/>
          <p:nvPr/>
        </p:nvSpPr>
        <p:spPr>
          <a:xfrm>
            <a:off x="292350" y="1818450"/>
            <a:ext cx="8559300" cy="30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Initial state of the dataset was a collection of *.csv files (some sharded) with many string fields (especially entity identifiers).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eterministic Ordinal Serialization encodes string identifier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fields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. Reduced storage complexity by a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lossless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compression ratio of ~10:4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Engineered purpose designed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loaders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to further reduce the memory complexity by a lossless compression ratio of ~10:2.3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MODEL</a:t>
            </a:r>
            <a:endParaRPr b="1"/>
          </a:p>
        </p:txBody>
      </p:sp>
      <p:sp>
        <p:nvSpPr>
          <p:cNvPr id="122" name="Google Shape;122;p28"/>
          <p:cNvSpPr txBox="1"/>
          <p:nvPr/>
        </p:nvSpPr>
        <p:spPr>
          <a:xfrm>
            <a:off x="292350" y="1818450"/>
            <a:ext cx="8559300" cy="30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Need for a distributed cluster to perform some of our intended EDA still </a:t>
            </a: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persisted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Provisioned a Star Schema based data warehouse on Google BigQuery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Provided ease of on-the-fly extendibility to the data warehouse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denormalized form allowed us to write small rough-and-ready queries for EDA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Allowed us to offload the analytics computation to the cloud</a:t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MODEL</a:t>
            </a:r>
            <a:endParaRPr b="1"/>
          </a:p>
        </p:txBody>
      </p:sp>
      <p:sp>
        <p:nvSpPr>
          <p:cNvPr id="128" name="Google Shape;128;p29"/>
          <p:cNvSpPr txBox="1"/>
          <p:nvPr/>
        </p:nvSpPr>
        <p:spPr>
          <a:xfrm>
            <a:off x="292350" y="1818450"/>
            <a:ext cx="8559300" cy="30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29" name="Google Shape;12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987" y="1415800"/>
            <a:ext cx="7504026" cy="343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0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TRAVELERS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35" name="Google Shape;135;p30"/>
          <p:cNvSpPr txBox="1"/>
          <p:nvPr/>
        </p:nvSpPr>
        <p:spPr>
          <a:xfrm>
            <a:off x="304800" y="1521325"/>
            <a:ext cx="79899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Our definition of a ‘Traveler’ is based on 3 key metrics and 1 supporting metric: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Average Distance traveled per transaction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Unique Agents Transacted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Number of transactions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- Agent Uniqueness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Only customers who were in the 95th percentile for the key metrics were considered, which accounted for around 2400 people.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575" y="152400"/>
            <a:ext cx="620440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2"/>
          <p:cNvSpPr txBox="1"/>
          <p:nvPr>
            <p:ph idx="1" type="subTitle"/>
          </p:nvPr>
        </p:nvSpPr>
        <p:spPr>
          <a:xfrm>
            <a:off x="304800" y="304800"/>
            <a:ext cx="2508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TRAVELERS</a:t>
            </a:r>
            <a:endParaRPr b="1"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46" name="Google Shape;146;p32"/>
          <p:cNvSpPr txBox="1"/>
          <p:nvPr/>
        </p:nvSpPr>
        <p:spPr>
          <a:xfrm>
            <a:off x="304800" y="1521325"/>
            <a:ext cx="7989900" cy="31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Retails serving highest number of top travelers tend to be along major highways near Dhaka and approaching Chattogram. This indicates that many travelers transact while on break during transit.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Titillium Web"/>
              <a:buChar char="●"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New product for travelers. 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  	- Bundle voice and data package for short duration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	- Will be tailored to make the offer lucrative to travelers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Titillium Web"/>
                <a:ea typeface="Titillium Web"/>
                <a:cs typeface="Titillium Web"/>
                <a:sym typeface="Titillium Web"/>
              </a:rPr>
              <a:t>	- It can only be availed via chosen retailers</a:t>
            </a:r>
            <a:endParaRPr sz="2000">
              <a:solidFill>
                <a:srgbClr val="22222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2800" y="222050"/>
            <a:ext cx="6025801" cy="4699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